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8"/>
  </p:notesMasterIdLst>
  <p:sldIdLst>
    <p:sldId id="271" r:id="rId5"/>
    <p:sldId id="308" r:id="rId6"/>
    <p:sldId id="307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278" r:id="rId17"/>
  </p:sldIdLst>
  <p:sldSz cx="12192000" cy="6858000"/>
  <p:notesSz cx="6858000" cy="9144000"/>
  <p:embeddedFontLst>
    <p:embeddedFont>
      <p:font typeface="D2Coding" panose="020B0609020101020101" pitchFamily="49" charset="-127"/>
      <p:regular r:id="rId19"/>
      <p:bold r:id="rId20"/>
    </p:embeddedFont>
    <p:embeddedFont>
      <p:font typeface="나눔스퀘어 네오 Regular" panose="00000500000000000000" pitchFamily="2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4409"/>
    <a:srgbClr val="FFE292"/>
    <a:srgbClr val="FFE575"/>
    <a:srgbClr val="69258A"/>
    <a:srgbClr val="FFCC00"/>
    <a:srgbClr val="FF5050"/>
    <a:srgbClr val="5E217D"/>
    <a:srgbClr val="ECDBF5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8" autoAdjust="0"/>
    <p:restoredTop sz="96116" autoAdjust="0"/>
  </p:normalViewPr>
  <p:slideViewPr>
    <p:cSldViewPr snapToGrid="0" showGuides="1">
      <p:cViewPr varScale="1">
        <p:scale>
          <a:sx n="147" d="100"/>
          <a:sy n="147" d="100"/>
        </p:scale>
        <p:origin x="28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7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2024-01-25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956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090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211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79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61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582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03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3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80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506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19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55973F-6E57-325D-4E08-6CF9DE046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12" t="42857" r="7136" b="21645"/>
          <a:stretch/>
        </p:blipFill>
        <p:spPr>
          <a:xfrm>
            <a:off x="7723270" y="607938"/>
            <a:ext cx="3103440" cy="3120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96812-036D-A43C-07DD-0D1881194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884340" y="1239636"/>
            <a:ext cx="708911" cy="7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90466-6629-F44A-0220-002DDD06E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11382126" y="102725"/>
            <a:ext cx="528897" cy="5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5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043055" y="3323912"/>
            <a:ext cx="4294887" cy="8361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+mn-ea"/>
              </a:rPr>
              <a:t>4. </a:t>
            </a:r>
            <a:r>
              <a:rPr lang="ko-KR" altLang="en-US" sz="2000" dirty="0">
                <a:latin typeface="+mn-ea"/>
              </a:rPr>
              <a:t>설명 가능한 </a:t>
            </a:r>
            <a:r>
              <a:rPr lang="en-US" altLang="ko-KR" sz="2000" dirty="0">
                <a:latin typeface="+mn-ea"/>
              </a:rPr>
              <a:t>CNN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+mn-ea"/>
              </a:rPr>
              <a:t>5. </a:t>
            </a:r>
            <a:r>
              <a:rPr lang="ko-KR" altLang="en-US" sz="2000" dirty="0">
                <a:latin typeface="+mn-ea"/>
              </a:rPr>
              <a:t>그래프 </a:t>
            </a:r>
            <a:r>
              <a:rPr lang="ko-KR" altLang="en-US" sz="2000" dirty="0" err="1">
                <a:latin typeface="+mn-ea"/>
              </a:rPr>
              <a:t>합성곱</a:t>
            </a:r>
            <a:r>
              <a:rPr lang="ko-KR" altLang="en-US" sz="2000" dirty="0">
                <a:latin typeface="+mn-ea"/>
              </a:rPr>
              <a:t> 네트워크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2015978" y="2378312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err="1">
                <a:latin typeface="+mj-ea"/>
              </a:rPr>
              <a:t>합성곱</a:t>
            </a:r>
            <a:r>
              <a:rPr lang="ko-KR" altLang="en-US" sz="2800" dirty="0">
                <a:latin typeface="+mj-ea"/>
              </a:rPr>
              <a:t> 신경망 </a:t>
            </a:r>
            <a:endParaRPr lang="en-US" altLang="ko-KR" sz="2800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24. 01. 25. </a:t>
            </a:r>
            <a:r>
              <a:rPr lang="ko-KR" altLang="en-US" sz="2000" dirty="0">
                <a:latin typeface="+mn-ea"/>
                <a:ea typeface="+mn-ea"/>
              </a:rPr>
              <a:t>목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2618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그래프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8691803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그래프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네트워크는 그래프 데이터를 위한 신경망임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그래프는 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방향성이 있거나</a:t>
            </a:r>
            <a:r>
              <a:rPr lang="en-US" altLang="ko-KR" sz="1600" baseline="30000" dirty="0">
                <a:solidFill>
                  <a:schemeClr val="accent4"/>
                </a:solidFill>
                <a:latin typeface="+mn-ea"/>
              </a:rPr>
              <a:t>directed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없는</a:t>
            </a:r>
            <a:r>
              <a:rPr lang="en-US" altLang="ko-KR" sz="1600" baseline="30000" dirty="0">
                <a:solidFill>
                  <a:schemeClr val="accent4"/>
                </a:solidFill>
                <a:latin typeface="+mn-ea"/>
              </a:rPr>
              <a:t>undirected </a:t>
            </a:r>
            <a:r>
              <a:rPr lang="ko-KR" altLang="en-US" sz="1600" dirty="0" err="1">
                <a:solidFill>
                  <a:schemeClr val="accent4"/>
                </a:solidFill>
                <a:latin typeface="+mn-ea"/>
              </a:rPr>
              <a:t>엣지로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 연결된 노드의 집합임</a:t>
            </a:r>
            <a:br>
              <a:rPr lang="en-US" altLang="ko-KR" sz="1600" baseline="300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여기에서 노드와 </a:t>
            </a:r>
            <a:r>
              <a:rPr lang="ko-KR" altLang="en-US" sz="1600" dirty="0" err="1">
                <a:latin typeface="+mn-ea"/>
              </a:rPr>
              <a:t>엣지는</a:t>
            </a:r>
            <a:r>
              <a:rPr lang="ko-KR" altLang="en-US" sz="1600" dirty="0">
                <a:latin typeface="+mn-ea"/>
              </a:rPr>
              <a:t> 일반적으로 풀고자 하는 문제에 대한 전문가 지식이나 직관 등으로 구성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다음 그림과 같은 형태를 취하는 것이 그래프임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6DE19-2D99-BE4E-8E6E-27A156162D70}"/>
              </a:ext>
            </a:extLst>
          </p:cNvPr>
          <p:cNvSpPr txBox="1"/>
          <p:nvPr/>
        </p:nvSpPr>
        <p:spPr>
          <a:xfrm>
            <a:off x="192228" y="100159"/>
            <a:ext cx="4668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</a:t>
            </a:r>
            <a:r>
              <a:rPr lang="ko-KR" altLang="en-US" sz="3200" dirty="0">
                <a:latin typeface="+mj-ea"/>
                <a:ea typeface="+mj-ea"/>
              </a:rPr>
              <a:t>그래프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네트워크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773B1DA-254A-179B-1E5A-7EB8909D6790}"/>
              </a:ext>
            </a:extLst>
          </p:cNvPr>
          <p:cNvGrpSpPr/>
          <p:nvPr/>
        </p:nvGrpSpPr>
        <p:grpSpPr>
          <a:xfrm>
            <a:off x="2510944" y="2913037"/>
            <a:ext cx="4654674" cy="3510011"/>
            <a:chOff x="2762304" y="2939988"/>
            <a:chExt cx="4654674" cy="351001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3BA5371-09CA-0415-62D4-9EC00C5FC0ED}"/>
                </a:ext>
              </a:extLst>
            </p:cNvPr>
            <p:cNvSpPr/>
            <p:nvPr/>
          </p:nvSpPr>
          <p:spPr>
            <a:xfrm>
              <a:off x="5368414" y="3429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3B61DAE-19B6-F1D1-4510-EF092F35BBFD}"/>
                </a:ext>
              </a:extLst>
            </p:cNvPr>
            <p:cNvSpPr/>
            <p:nvPr/>
          </p:nvSpPr>
          <p:spPr>
            <a:xfrm>
              <a:off x="2942304" y="3069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15A7CB7-0C7B-1443-5ED7-EE4212C6ACE0}"/>
                </a:ext>
              </a:extLst>
            </p:cNvPr>
            <p:cNvSpPr/>
            <p:nvPr/>
          </p:nvSpPr>
          <p:spPr>
            <a:xfrm>
              <a:off x="4372898" y="415002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B0ED7AE-F712-30AE-C02A-E20A3AAA97B0}"/>
                </a:ext>
              </a:extLst>
            </p:cNvPr>
            <p:cNvSpPr/>
            <p:nvPr/>
          </p:nvSpPr>
          <p:spPr>
            <a:xfrm>
              <a:off x="3849330" y="511910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F692417-166E-9BFF-EC8A-24C47893F51E}"/>
                </a:ext>
              </a:extLst>
            </p:cNvPr>
            <p:cNvSpPr/>
            <p:nvPr/>
          </p:nvSpPr>
          <p:spPr>
            <a:xfrm>
              <a:off x="2762304" y="433002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2436F15-F107-2FC2-EBA4-E1FCE75BBD84}"/>
                </a:ext>
              </a:extLst>
            </p:cNvPr>
            <p:cNvSpPr/>
            <p:nvPr/>
          </p:nvSpPr>
          <p:spPr>
            <a:xfrm>
              <a:off x="3302304" y="6089999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2E05A0-0667-E92B-79CD-927999EA7749}"/>
                </a:ext>
              </a:extLst>
            </p:cNvPr>
            <p:cNvSpPr/>
            <p:nvPr/>
          </p:nvSpPr>
          <p:spPr>
            <a:xfrm>
              <a:off x="4860494" y="5404199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58462F7-2384-9386-0693-FF010DEED89A}"/>
                </a:ext>
              </a:extLst>
            </p:cNvPr>
            <p:cNvSpPr/>
            <p:nvPr/>
          </p:nvSpPr>
          <p:spPr>
            <a:xfrm>
              <a:off x="6791508" y="5584199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CEA408E-C47C-3F3D-8F06-33C060006B41}"/>
                </a:ext>
              </a:extLst>
            </p:cNvPr>
            <p:cNvSpPr/>
            <p:nvPr/>
          </p:nvSpPr>
          <p:spPr>
            <a:xfrm>
              <a:off x="6049785" y="46082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27556BA-8C34-B09F-DBB3-B32D673B546C}"/>
                </a:ext>
              </a:extLst>
            </p:cNvPr>
            <p:cNvSpPr/>
            <p:nvPr/>
          </p:nvSpPr>
          <p:spPr>
            <a:xfrm>
              <a:off x="7056978" y="3351529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8392777-811D-A11C-FDF5-DAEE936F0AC5}"/>
                </a:ext>
              </a:extLst>
            </p:cNvPr>
            <p:cNvCxnSpPr>
              <a:cxnSpLocks/>
              <a:stCxn id="6" idx="6"/>
              <a:endCxn id="5" idx="2"/>
            </p:cNvCxnSpPr>
            <p:nvPr/>
          </p:nvCxnSpPr>
          <p:spPr>
            <a:xfrm>
              <a:off x="3302304" y="3249000"/>
              <a:ext cx="2066110" cy="360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F901261-9BBD-6E6C-818B-39AEC08C1573}"/>
                </a:ext>
              </a:extLst>
            </p:cNvPr>
            <p:cNvCxnSpPr>
              <a:cxnSpLocks/>
              <a:stCxn id="7" idx="7"/>
              <a:endCxn id="5" idx="2"/>
            </p:cNvCxnSpPr>
            <p:nvPr/>
          </p:nvCxnSpPr>
          <p:spPr>
            <a:xfrm flipV="1">
              <a:off x="4680177" y="3609000"/>
              <a:ext cx="688237" cy="59374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B4D7180-72C3-F533-FCF8-6C2C99D9810F}"/>
                </a:ext>
              </a:extLst>
            </p:cNvPr>
            <p:cNvCxnSpPr>
              <a:cxnSpLocks/>
              <a:stCxn id="8" idx="0"/>
              <a:endCxn id="7" idx="3"/>
            </p:cNvCxnSpPr>
            <p:nvPr/>
          </p:nvCxnSpPr>
          <p:spPr>
            <a:xfrm flipV="1">
              <a:off x="4029330" y="4457300"/>
              <a:ext cx="396289" cy="66180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BCA4C82-034A-EC6F-B73E-C4CEEC2A1B70}"/>
                </a:ext>
              </a:extLst>
            </p:cNvPr>
            <p:cNvCxnSpPr>
              <a:cxnSpLocks/>
              <a:stCxn id="8" idx="1"/>
              <a:endCxn id="9" idx="5"/>
            </p:cNvCxnSpPr>
            <p:nvPr/>
          </p:nvCxnSpPr>
          <p:spPr>
            <a:xfrm flipH="1" flipV="1">
              <a:off x="3069583" y="4637300"/>
              <a:ext cx="832468" cy="53452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32753B7-CD43-F010-BC6D-9DC3E3257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623" y="5641601"/>
              <a:ext cx="1250911" cy="55852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5F707D7-094B-5CDF-7FE8-7C35FABA4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2967" y="4862414"/>
              <a:ext cx="856818" cy="61881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EBFB029-F145-88AE-19D1-CD997436DBF7}"/>
                </a:ext>
              </a:extLst>
            </p:cNvPr>
            <p:cNvCxnSpPr>
              <a:cxnSpLocks/>
              <a:stCxn id="13" idx="2"/>
              <a:endCxn id="8" idx="6"/>
            </p:cNvCxnSpPr>
            <p:nvPr/>
          </p:nvCxnSpPr>
          <p:spPr>
            <a:xfrm flipH="1">
              <a:off x="4209330" y="4788200"/>
              <a:ext cx="1840455" cy="51090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4AF40BB-90F2-E572-CD46-8AC4C4E3C5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23814" y="3737944"/>
              <a:ext cx="522231" cy="92959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EE9C4B9-57E5-DF5A-87CA-F864A25797EB}"/>
                </a:ext>
              </a:extLst>
            </p:cNvPr>
            <p:cNvCxnSpPr>
              <a:cxnSpLocks/>
              <a:stCxn id="13" idx="7"/>
              <a:endCxn id="14" idx="3"/>
            </p:cNvCxnSpPr>
            <p:nvPr/>
          </p:nvCxnSpPr>
          <p:spPr>
            <a:xfrm flipV="1">
              <a:off x="6357064" y="3658808"/>
              <a:ext cx="752635" cy="1002113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F371DDE-47C4-AD4A-C6C9-0AC8DE688E3B}"/>
                </a:ext>
              </a:extLst>
            </p:cNvPr>
            <p:cNvCxnSpPr>
              <a:cxnSpLocks/>
              <a:stCxn id="12" idx="2"/>
              <a:endCxn id="11" idx="6"/>
            </p:cNvCxnSpPr>
            <p:nvPr/>
          </p:nvCxnSpPr>
          <p:spPr>
            <a:xfrm flipH="1" flipV="1">
              <a:off x="5220494" y="5584199"/>
              <a:ext cx="1571014" cy="180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E7AD23F6-1740-A677-04DF-0B4E2DB01CBC}"/>
                </a:ext>
              </a:extLst>
            </p:cNvPr>
            <p:cNvCxnSpPr>
              <a:cxnSpLocks/>
              <a:stCxn id="12" idx="1"/>
              <a:endCxn id="13" idx="5"/>
            </p:cNvCxnSpPr>
            <p:nvPr/>
          </p:nvCxnSpPr>
          <p:spPr>
            <a:xfrm flipH="1" flipV="1">
              <a:off x="6357064" y="4915479"/>
              <a:ext cx="487165" cy="72144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BE35E90E-D5F2-121B-E013-53547CC2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3874" y="4904561"/>
              <a:ext cx="156859" cy="4653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C2348F2-DB4F-DA37-FEB1-09230DE7AEEB}"/>
                </a:ext>
              </a:extLst>
            </p:cNvPr>
            <p:cNvSpPr txBox="1"/>
            <p:nvPr/>
          </p:nvSpPr>
          <p:spPr>
            <a:xfrm>
              <a:off x="3023631" y="5410086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엣지</a:t>
              </a:r>
              <a:endParaRPr lang="ko-KR" altLang="en-US" sz="1200" dirty="0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AD57B19-ECD6-A9CE-64B8-E7671314F43D}"/>
                </a:ext>
              </a:extLst>
            </p:cNvPr>
            <p:cNvCxnSpPr>
              <a:cxnSpLocks/>
            </p:cNvCxnSpPr>
            <p:nvPr/>
          </p:nvCxnSpPr>
          <p:spPr>
            <a:xfrm>
              <a:off x="3380733" y="5674199"/>
              <a:ext cx="507093" cy="3102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EB6F3F00-B68E-422F-DF43-285C06750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8414" y="3198135"/>
              <a:ext cx="628650" cy="2308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7F1185E0-48BA-6BB5-7F0F-100F7A8E225D}"/>
                </a:ext>
              </a:extLst>
            </p:cNvPr>
            <p:cNvCxnSpPr>
              <a:cxnSpLocks/>
            </p:cNvCxnSpPr>
            <p:nvPr/>
          </p:nvCxnSpPr>
          <p:spPr>
            <a:xfrm>
              <a:off x="6409785" y="3199192"/>
              <a:ext cx="647193" cy="1523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6617BCA-DF04-EF50-22AE-5347421C0BB6}"/>
                </a:ext>
              </a:extLst>
            </p:cNvPr>
            <p:cNvSpPr txBox="1"/>
            <p:nvPr/>
          </p:nvSpPr>
          <p:spPr>
            <a:xfrm>
              <a:off x="6147470" y="2939988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노드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3ED953A-16A6-8604-2E6C-733CBD756BBC}"/>
              </a:ext>
            </a:extLst>
          </p:cNvPr>
          <p:cNvSpPr txBox="1"/>
          <p:nvPr/>
        </p:nvSpPr>
        <p:spPr>
          <a:xfrm>
            <a:off x="7256546" y="5521634"/>
            <a:ext cx="45111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원소들을 의미하고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엣지는</a:t>
            </a:r>
            <a:r>
              <a:rPr lang="ko-KR" altLang="en-US" sz="1600" dirty="0">
                <a:latin typeface="+mn-ea"/>
              </a:rPr>
              <a:t> 결합 방법을 의미함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5F518B0F-981B-8233-FD61-DF6EB7CF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090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0553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그래프 신경망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5777544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그래프 신경망은 그래프 구조에서 사용하는 신경망을 의미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그래프 데이터에 대한 표현은 다음과 같이 두 단계로 이루어짐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6DE19-2D99-BE4E-8E6E-27A156162D70}"/>
              </a:ext>
            </a:extLst>
          </p:cNvPr>
          <p:cNvSpPr txBox="1"/>
          <p:nvPr/>
        </p:nvSpPr>
        <p:spPr>
          <a:xfrm>
            <a:off x="192228" y="100159"/>
            <a:ext cx="4668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</a:t>
            </a:r>
            <a:r>
              <a:rPr lang="ko-KR" altLang="en-US" sz="3200" dirty="0">
                <a:latin typeface="+mj-ea"/>
                <a:ea typeface="+mj-ea"/>
              </a:rPr>
              <a:t>그래프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네트워크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249959E-2254-421D-0C5D-B7E314037ADE}"/>
              </a:ext>
            </a:extLst>
          </p:cNvPr>
          <p:cNvGrpSpPr/>
          <p:nvPr/>
        </p:nvGrpSpPr>
        <p:grpSpPr>
          <a:xfrm>
            <a:off x="1016095" y="2738610"/>
            <a:ext cx="9212215" cy="3326248"/>
            <a:chOff x="564245" y="2629969"/>
            <a:chExt cx="9212215" cy="332624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EA1F305-7400-80C6-35CF-853281D479DF}"/>
                </a:ext>
              </a:extLst>
            </p:cNvPr>
            <p:cNvGrpSpPr/>
            <p:nvPr/>
          </p:nvGrpSpPr>
          <p:grpSpPr>
            <a:xfrm>
              <a:off x="564245" y="3023009"/>
              <a:ext cx="2932047" cy="2323490"/>
              <a:chOff x="564245" y="3023009"/>
              <a:chExt cx="2932047" cy="2323490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91BFB86-E795-3905-25B8-FB4FA577FBCB}"/>
                  </a:ext>
                </a:extLst>
              </p:cNvPr>
              <p:cNvSpPr/>
              <p:nvPr/>
            </p:nvSpPr>
            <p:spPr>
              <a:xfrm>
                <a:off x="1591931" y="3023009"/>
                <a:ext cx="540000" cy="54000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2CB00E3-6CC8-5AF1-189A-4CCA2898819C}"/>
                  </a:ext>
                </a:extLst>
              </p:cNvPr>
              <p:cNvSpPr/>
              <p:nvPr/>
            </p:nvSpPr>
            <p:spPr>
              <a:xfrm>
                <a:off x="2956292" y="3023009"/>
                <a:ext cx="540000" cy="5400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B10DEBB-2388-D6A9-83AD-50DA817E12C5}"/>
                  </a:ext>
                </a:extLst>
              </p:cNvPr>
              <p:cNvSpPr/>
              <p:nvPr/>
            </p:nvSpPr>
            <p:spPr>
              <a:xfrm>
                <a:off x="1591931" y="4806499"/>
                <a:ext cx="540000" cy="54000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624A2A1-7F61-5F06-76E9-3DD5970749BE}"/>
                  </a:ext>
                </a:extLst>
              </p:cNvPr>
              <p:cNvSpPr/>
              <p:nvPr/>
            </p:nvSpPr>
            <p:spPr>
              <a:xfrm>
                <a:off x="2956292" y="4806499"/>
                <a:ext cx="540000" cy="5400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D6D5D0C-48AE-571F-751D-A39F4B10816F}"/>
                  </a:ext>
                </a:extLst>
              </p:cNvPr>
              <p:cNvSpPr/>
              <p:nvPr/>
            </p:nvSpPr>
            <p:spPr>
              <a:xfrm>
                <a:off x="564245" y="3859023"/>
                <a:ext cx="540000" cy="540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B3A5094-9A96-46B1-E4A8-0DB8E747AD3F}"/>
                  </a:ext>
                </a:extLst>
              </p:cNvPr>
              <p:cNvCxnSpPr>
                <a:stCxn id="16" idx="6"/>
                <a:endCxn id="18" idx="2"/>
              </p:cNvCxnSpPr>
              <p:nvPr/>
            </p:nvCxnSpPr>
            <p:spPr>
              <a:xfrm>
                <a:off x="2131931" y="3293009"/>
                <a:ext cx="82436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7F8E4B5-DD94-3D83-B8F2-6324AE44CFAF}"/>
                  </a:ext>
                </a:extLst>
              </p:cNvPr>
              <p:cNvCxnSpPr>
                <a:stCxn id="18" idx="4"/>
                <a:endCxn id="20" idx="0"/>
              </p:cNvCxnSpPr>
              <p:nvPr/>
            </p:nvCxnSpPr>
            <p:spPr>
              <a:xfrm>
                <a:off x="3226292" y="3563009"/>
                <a:ext cx="0" cy="12434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BEFC4217-3A85-2DE6-5D77-4DB3CDD0C11A}"/>
                  </a:ext>
                </a:extLst>
              </p:cNvPr>
              <p:cNvCxnSpPr>
                <a:stCxn id="16" idx="4"/>
                <a:endCxn id="19" idx="0"/>
              </p:cNvCxnSpPr>
              <p:nvPr/>
            </p:nvCxnSpPr>
            <p:spPr>
              <a:xfrm>
                <a:off x="1861931" y="3563009"/>
                <a:ext cx="0" cy="12434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2F16FAC-F84E-BE31-EA92-FB523E52B121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>
                <a:off x="2131931" y="5076499"/>
                <a:ext cx="82436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5DE4384-8CA7-C412-6DB6-CA4E9DD81DC1}"/>
                  </a:ext>
                </a:extLst>
              </p:cNvPr>
              <p:cNvCxnSpPr>
                <a:stCxn id="21" idx="7"/>
                <a:endCxn id="16" idx="3"/>
              </p:cNvCxnSpPr>
              <p:nvPr/>
            </p:nvCxnSpPr>
            <p:spPr>
              <a:xfrm flipV="1">
                <a:off x="1025164" y="3483928"/>
                <a:ext cx="645848" cy="4541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5463CC89-C33D-0A4F-2E6B-688EF0D73C68}"/>
                  </a:ext>
                </a:extLst>
              </p:cNvPr>
              <p:cNvCxnSpPr>
                <a:stCxn id="21" idx="5"/>
                <a:endCxn id="19" idx="1"/>
              </p:cNvCxnSpPr>
              <p:nvPr/>
            </p:nvCxnSpPr>
            <p:spPr>
              <a:xfrm>
                <a:off x="1025164" y="4319942"/>
                <a:ext cx="645848" cy="5656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338C20FA-C4C1-C085-B1F3-CFE46BA92B8F}"/>
                  </a:ext>
                </a:extLst>
              </p:cNvPr>
              <p:cNvCxnSpPr>
                <a:stCxn id="16" idx="5"/>
                <a:endCxn id="20" idx="1"/>
              </p:cNvCxnSpPr>
              <p:nvPr/>
            </p:nvCxnSpPr>
            <p:spPr>
              <a:xfrm>
                <a:off x="2052850" y="3483928"/>
                <a:ext cx="982523" cy="14016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CB44F34F-4A7F-7C1B-194B-EB4B0BEA362D}"/>
                  </a:ext>
                </a:extLst>
              </p:cNvPr>
              <p:cNvCxnSpPr>
                <a:stCxn id="18" idx="3"/>
                <a:endCxn id="19" idx="7"/>
              </p:cNvCxnSpPr>
              <p:nvPr/>
            </p:nvCxnSpPr>
            <p:spPr>
              <a:xfrm flipH="1">
                <a:off x="2052850" y="3483928"/>
                <a:ext cx="982523" cy="14016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5E118BD-0E3F-93EF-D6E4-43020A5A0A69}"/>
                </a:ext>
              </a:extLst>
            </p:cNvPr>
            <p:cNvGrpSpPr/>
            <p:nvPr/>
          </p:nvGrpSpPr>
          <p:grpSpPr>
            <a:xfrm>
              <a:off x="4860494" y="3038175"/>
              <a:ext cx="1569660" cy="2308324"/>
              <a:chOff x="4872784" y="3053322"/>
              <a:chExt cx="1569660" cy="2308324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17E83B8-4682-706E-3847-C86DCDD65BC9}"/>
                  </a:ext>
                </a:extLst>
              </p:cNvPr>
              <p:cNvSpPr/>
              <p:nvPr/>
            </p:nvSpPr>
            <p:spPr>
              <a:xfrm>
                <a:off x="4938630" y="3859023"/>
                <a:ext cx="1437968" cy="30002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4548CB9-9428-2B02-9672-FCF39E187F87}"/>
                  </a:ext>
                </a:extLst>
              </p:cNvPr>
              <p:cNvSpPr/>
              <p:nvPr/>
            </p:nvSpPr>
            <p:spPr>
              <a:xfrm>
                <a:off x="4947428" y="4207484"/>
                <a:ext cx="1437968" cy="30002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4E427A4-109B-B344-F69E-D29AB1768AA6}"/>
                  </a:ext>
                </a:extLst>
              </p:cNvPr>
              <p:cNvSpPr/>
              <p:nvPr/>
            </p:nvSpPr>
            <p:spPr>
              <a:xfrm>
                <a:off x="4946004" y="4585558"/>
                <a:ext cx="1437968" cy="3000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764D028-EB6C-52E1-6B80-EA3A8089CE6C}"/>
                  </a:ext>
                </a:extLst>
              </p:cNvPr>
              <p:cNvSpPr/>
              <p:nvPr/>
            </p:nvSpPr>
            <p:spPr>
              <a:xfrm>
                <a:off x="4947428" y="4951918"/>
                <a:ext cx="1437968" cy="3000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6728B3-3129-19A6-C915-E8993CBCD024}"/>
                  </a:ext>
                </a:extLst>
              </p:cNvPr>
              <p:cNvSpPr txBox="1"/>
              <p:nvPr/>
            </p:nvSpPr>
            <p:spPr>
              <a:xfrm>
                <a:off x="4872784" y="3053322"/>
                <a:ext cx="1569660" cy="2308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/>
                  <a:t>1 2 3 4 5</a:t>
                </a:r>
              </a:p>
              <a:p>
                <a:r>
                  <a:rPr lang="en-US" altLang="ko-KR" sz="2400" dirty="0"/>
                  <a:t>0 1 1 0 0</a:t>
                </a:r>
              </a:p>
              <a:p>
                <a:r>
                  <a:rPr lang="en-US" altLang="ko-KR" sz="2400" dirty="0"/>
                  <a:t>1 0 1 1 1</a:t>
                </a:r>
              </a:p>
              <a:p>
                <a:r>
                  <a:rPr lang="en-US" altLang="ko-KR" sz="2400" dirty="0"/>
                  <a:t>1 1 0 1 1</a:t>
                </a:r>
              </a:p>
              <a:p>
                <a:r>
                  <a:rPr lang="en-US" altLang="ko-KR" sz="2400" dirty="0"/>
                  <a:t>0 1 1 0 1</a:t>
                </a:r>
              </a:p>
              <a:p>
                <a:r>
                  <a:rPr lang="en-US" altLang="ko-KR" sz="2400" dirty="0"/>
                  <a:t>0 1 1 1 0</a:t>
                </a:r>
                <a:endParaRPr lang="ko-KR" altLang="en-US" sz="2400" dirty="0"/>
              </a:p>
            </p:txBody>
          </p:sp>
        </p:grpSp>
        <p:sp>
          <p:nvSpPr>
            <p:cNvPr id="78" name="왼쪽 대괄호 77">
              <a:extLst>
                <a:ext uri="{FF2B5EF4-FFF2-40B4-BE49-F238E27FC236}">
                  <a16:creationId xmlns:a16="http://schemas.microsoft.com/office/drawing/2014/main" id="{B71C3F60-C08F-0B98-D985-C970E2CBA9B8}"/>
                </a:ext>
              </a:extLst>
            </p:cNvPr>
            <p:cNvSpPr/>
            <p:nvPr/>
          </p:nvSpPr>
          <p:spPr>
            <a:xfrm>
              <a:off x="4807974" y="3429000"/>
              <a:ext cx="323243" cy="1917499"/>
            </a:xfrm>
            <a:prstGeom prst="lef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왼쪽 대괄호 79">
              <a:extLst>
                <a:ext uri="{FF2B5EF4-FFF2-40B4-BE49-F238E27FC236}">
                  <a16:creationId xmlns:a16="http://schemas.microsoft.com/office/drawing/2014/main" id="{93246A97-D90A-F221-DCE4-9B3060D2F1A7}"/>
                </a:ext>
              </a:extLst>
            </p:cNvPr>
            <p:cNvSpPr/>
            <p:nvPr/>
          </p:nvSpPr>
          <p:spPr>
            <a:xfrm rot="10800000">
              <a:off x="6125496" y="3432899"/>
              <a:ext cx="323243" cy="1917499"/>
            </a:xfrm>
            <a:prstGeom prst="lef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392072B-DEB1-04F7-33CA-49ACCA3AD1DD}"/>
                </a:ext>
              </a:extLst>
            </p:cNvPr>
            <p:cNvSpPr txBox="1"/>
            <p:nvPr/>
          </p:nvSpPr>
          <p:spPr>
            <a:xfrm>
              <a:off x="4419415" y="3410816"/>
              <a:ext cx="33855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1</a:t>
              </a:r>
            </a:p>
            <a:p>
              <a:r>
                <a:rPr lang="en-US" altLang="ko-KR" sz="2400" dirty="0"/>
                <a:t>2</a:t>
              </a:r>
            </a:p>
            <a:p>
              <a:r>
                <a:rPr lang="en-US" altLang="ko-KR" sz="2400" dirty="0"/>
                <a:t>3</a:t>
              </a:r>
            </a:p>
            <a:p>
              <a:r>
                <a:rPr lang="en-US" altLang="ko-KR" sz="2400" dirty="0"/>
                <a:t>4</a:t>
              </a:r>
            </a:p>
            <a:p>
              <a:r>
                <a:rPr lang="en-US" altLang="ko-KR" sz="2400" dirty="0"/>
                <a:t>5</a:t>
              </a:r>
              <a:endParaRPr lang="ko-KR" altLang="en-US" sz="2400" dirty="0"/>
            </a:p>
          </p:txBody>
        </p:sp>
        <p:sp>
          <p:nvSpPr>
            <p:cNvPr id="91" name="화살표: 원형 90">
              <a:extLst>
                <a:ext uri="{FF2B5EF4-FFF2-40B4-BE49-F238E27FC236}">
                  <a16:creationId xmlns:a16="http://schemas.microsoft.com/office/drawing/2014/main" id="{C4EBD67A-71D8-2FDF-EF31-94A1886A99DC}"/>
                </a:ext>
              </a:extLst>
            </p:cNvPr>
            <p:cNvSpPr/>
            <p:nvPr/>
          </p:nvSpPr>
          <p:spPr>
            <a:xfrm flipV="1">
              <a:off x="3453712" y="5154608"/>
              <a:ext cx="1177457" cy="539999"/>
            </a:xfrm>
            <a:prstGeom prst="circularArrow">
              <a:avLst>
                <a:gd name="adj1" fmla="val 4801"/>
                <a:gd name="adj2" fmla="val 421369"/>
                <a:gd name="adj3" fmla="val 21045636"/>
                <a:gd name="adj4" fmla="val 11025394"/>
                <a:gd name="adj5" fmla="val 847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화살표: 원형 91">
              <a:extLst>
                <a:ext uri="{FF2B5EF4-FFF2-40B4-BE49-F238E27FC236}">
                  <a16:creationId xmlns:a16="http://schemas.microsoft.com/office/drawing/2014/main" id="{DDE21F54-0549-A408-1318-100828EBEEAB}"/>
                </a:ext>
              </a:extLst>
            </p:cNvPr>
            <p:cNvSpPr/>
            <p:nvPr/>
          </p:nvSpPr>
          <p:spPr>
            <a:xfrm flipV="1">
              <a:off x="6427907" y="5154608"/>
              <a:ext cx="1177457" cy="539999"/>
            </a:xfrm>
            <a:prstGeom prst="circularArrow">
              <a:avLst>
                <a:gd name="adj1" fmla="val 4801"/>
                <a:gd name="adj2" fmla="val 421369"/>
                <a:gd name="adj3" fmla="val 21045636"/>
                <a:gd name="adj4" fmla="val 11025394"/>
                <a:gd name="adj5" fmla="val 847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F61B9A3-DB91-2205-E6C5-8D49BC0FD142}"/>
                </a:ext>
              </a:extLst>
            </p:cNvPr>
            <p:cNvGrpSpPr/>
            <p:nvPr/>
          </p:nvGrpSpPr>
          <p:grpSpPr>
            <a:xfrm>
              <a:off x="7161376" y="3045549"/>
              <a:ext cx="2550467" cy="2308324"/>
              <a:chOff x="3845945" y="3053322"/>
              <a:chExt cx="2550467" cy="230832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4FE76B3-BB08-F5C2-E0E9-CD19255BAF88}"/>
                  </a:ext>
                </a:extLst>
              </p:cNvPr>
              <p:cNvSpPr/>
              <p:nvPr/>
            </p:nvSpPr>
            <p:spPr>
              <a:xfrm>
                <a:off x="3845945" y="3859023"/>
                <a:ext cx="2530653" cy="30002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7E2D1B7-A23B-48EA-D05A-C240A16A37C2}"/>
                  </a:ext>
                </a:extLst>
              </p:cNvPr>
              <p:cNvSpPr/>
              <p:nvPr/>
            </p:nvSpPr>
            <p:spPr>
              <a:xfrm>
                <a:off x="3845945" y="4207484"/>
                <a:ext cx="2539451" cy="30002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C8EF62CD-B0CE-2298-C869-D93D7DBD56F3}"/>
                  </a:ext>
                </a:extLst>
              </p:cNvPr>
              <p:cNvSpPr/>
              <p:nvPr/>
            </p:nvSpPr>
            <p:spPr>
              <a:xfrm>
                <a:off x="3845945" y="4585558"/>
                <a:ext cx="2538027" cy="3000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D31D7D00-360B-5CD6-FC55-56EDE2AE63E0}"/>
                  </a:ext>
                </a:extLst>
              </p:cNvPr>
              <p:cNvSpPr/>
              <p:nvPr/>
            </p:nvSpPr>
            <p:spPr>
              <a:xfrm>
                <a:off x="3847369" y="4951918"/>
                <a:ext cx="2538027" cy="3000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98BD8AD-5F24-D2AA-F310-7F9502AAD70A}"/>
                  </a:ext>
                </a:extLst>
              </p:cNvPr>
              <p:cNvSpPr txBox="1"/>
              <p:nvPr/>
            </p:nvSpPr>
            <p:spPr>
              <a:xfrm>
                <a:off x="4826752" y="3053322"/>
                <a:ext cx="1569660" cy="2308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</a:rPr>
                  <a:t>1 2 3 4 5</a:t>
                </a:r>
              </a:p>
              <a:p>
                <a:r>
                  <a:rPr lang="en-US" altLang="ko-KR" sz="2400" dirty="0"/>
                  <a:t>1 1 1 0 0</a:t>
                </a:r>
              </a:p>
              <a:p>
                <a:r>
                  <a:rPr lang="en-US" altLang="ko-KR" sz="2400" dirty="0"/>
                  <a:t>1 1 1 1 1</a:t>
                </a:r>
              </a:p>
              <a:p>
                <a:r>
                  <a:rPr lang="en-US" altLang="ko-KR" sz="2400" dirty="0"/>
                  <a:t>1 1 1 1 1</a:t>
                </a:r>
              </a:p>
              <a:p>
                <a:r>
                  <a:rPr lang="en-US" altLang="ko-KR" sz="2400" dirty="0"/>
                  <a:t>0 1 1 1 1</a:t>
                </a:r>
              </a:p>
              <a:p>
                <a:r>
                  <a:rPr lang="en-US" altLang="ko-KR" sz="2400" dirty="0"/>
                  <a:t>0 1 1 1 1</a:t>
                </a:r>
                <a:endParaRPr lang="ko-KR" altLang="en-US" sz="2400" dirty="0"/>
              </a:p>
            </p:txBody>
          </p:sp>
        </p:grpSp>
        <p:sp>
          <p:nvSpPr>
            <p:cNvPr id="99" name="왼쪽 대괄호 98">
              <a:extLst>
                <a:ext uri="{FF2B5EF4-FFF2-40B4-BE49-F238E27FC236}">
                  <a16:creationId xmlns:a16="http://schemas.microsoft.com/office/drawing/2014/main" id="{E107009A-90D6-B679-77BE-C08552F7819B}"/>
                </a:ext>
              </a:extLst>
            </p:cNvPr>
            <p:cNvSpPr/>
            <p:nvPr/>
          </p:nvSpPr>
          <p:spPr>
            <a:xfrm>
              <a:off x="8135695" y="3436374"/>
              <a:ext cx="323243" cy="1917499"/>
            </a:xfrm>
            <a:prstGeom prst="lef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왼쪽 대괄호 99">
              <a:extLst>
                <a:ext uri="{FF2B5EF4-FFF2-40B4-BE49-F238E27FC236}">
                  <a16:creationId xmlns:a16="http://schemas.microsoft.com/office/drawing/2014/main" id="{EA2E3188-C406-64D7-4416-CFE8F9AB9CF6}"/>
                </a:ext>
              </a:extLst>
            </p:cNvPr>
            <p:cNvSpPr/>
            <p:nvPr/>
          </p:nvSpPr>
          <p:spPr>
            <a:xfrm rot="10800000">
              <a:off x="9453217" y="3440273"/>
              <a:ext cx="323243" cy="1917499"/>
            </a:xfrm>
            <a:prstGeom prst="lef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0E56E8-51D5-B8AC-BFCF-3AB4F0960AAC}"/>
                </a:ext>
              </a:extLst>
            </p:cNvPr>
            <p:cNvSpPr txBox="1"/>
            <p:nvPr/>
          </p:nvSpPr>
          <p:spPr>
            <a:xfrm>
              <a:off x="7217560" y="3392948"/>
              <a:ext cx="9220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노드</a:t>
              </a:r>
              <a:r>
                <a:rPr lang="en-US" altLang="ko-KR" sz="2400" dirty="0"/>
                <a:t>1</a:t>
              </a:r>
            </a:p>
            <a:p>
              <a:r>
                <a:rPr lang="ko-KR" altLang="en-US" sz="2400" dirty="0"/>
                <a:t>노드</a:t>
              </a:r>
              <a:r>
                <a:rPr lang="en-US" altLang="ko-KR" sz="2400" dirty="0"/>
                <a:t>2</a:t>
              </a:r>
            </a:p>
            <a:p>
              <a:r>
                <a:rPr lang="ko-KR" altLang="en-US" sz="2400" dirty="0"/>
                <a:t>노드</a:t>
              </a:r>
              <a:r>
                <a:rPr lang="en-US" altLang="ko-KR" sz="2400" dirty="0"/>
                <a:t>3</a:t>
              </a:r>
            </a:p>
            <a:p>
              <a:r>
                <a:rPr lang="ko-KR" altLang="en-US" sz="2400" dirty="0"/>
                <a:t>노드</a:t>
              </a:r>
              <a:r>
                <a:rPr lang="en-US" altLang="ko-KR" sz="2400" dirty="0"/>
                <a:t>4</a:t>
              </a:r>
            </a:p>
            <a:p>
              <a:r>
                <a:rPr lang="ko-KR" altLang="en-US" sz="2400" dirty="0"/>
                <a:t>노드</a:t>
              </a:r>
              <a:r>
                <a:rPr lang="en-US" altLang="ko-KR" sz="2400" dirty="0"/>
                <a:t>5</a:t>
              </a:r>
              <a:endParaRPr lang="ko-KR" altLang="en-US" sz="24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5D69D5-548F-1DA2-D021-FBABA66EB1AC}"/>
                </a:ext>
              </a:extLst>
            </p:cNvPr>
            <p:cNvSpPr txBox="1"/>
            <p:nvPr/>
          </p:nvSpPr>
          <p:spPr>
            <a:xfrm>
              <a:off x="5123386" y="2780641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인접 행렬</a:t>
              </a:r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128ECB9-C145-6952-FD2B-764EC9FF7426}"/>
                </a:ext>
              </a:extLst>
            </p:cNvPr>
            <p:cNvSpPr txBox="1"/>
            <p:nvPr/>
          </p:nvSpPr>
          <p:spPr>
            <a:xfrm>
              <a:off x="8077566" y="2780640"/>
              <a:ext cx="1402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특성 행렬</a:t>
              </a:r>
              <a:r>
                <a:rPr lang="en-US" altLang="ko-KR" sz="1400" dirty="0"/>
                <a:t>A + I</a:t>
              </a:r>
              <a:endParaRPr lang="ko-KR" altLang="en-US" sz="14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D6FE39-1518-D463-2D06-B23AAE2E7E84}"/>
                </a:ext>
              </a:extLst>
            </p:cNvPr>
            <p:cNvSpPr txBox="1"/>
            <p:nvPr/>
          </p:nvSpPr>
          <p:spPr>
            <a:xfrm>
              <a:off x="3370621" y="5694607"/>
              <a:ext cx="13436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n X n </a:t>
              </a:r>
              <a:r>
                <a:rPr lang="ko-KR" altLang="en-US" sz="1100" dirty="0"/>
                <a:t>행렬로 표현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942A23-2063-A50E-1786-D508340838D6}"/>
                </a:ext>
              </a:extLst>
            </p:cNvPr>
            <p:cNvSpPr txBox="1"/>
            <p:nvPr/>
          </p:nvSpPr>
          <p:spPr>
            <a:xfrm>
              <a:off x="6658203" y="569460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특성선택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30F8D29-5438-8182-EFEA-A82347397819}"/>
                </a:ext>
              </a:extLst>
            </p:cNvPr>
            <p:cNvSpPr/>
            <p:nvPr/>
          </p:nvSpPr>
          <p:spPr>
            <a:xfrm>
              <a:off x="8194367" y="3483928"/>
              <a:ext cx="247164" cy="179768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4567BB1-9BC2-B311-23D0-F1D50CA9F9F4}"/>
                </a:ext>
              </a:extLst>
            </p:cNvPr>
            <p:cNvSpPr txBox="1"/>
            <p:nvPr/>
          </p:nvSpPr>
          <p:spPr>
            <a:xfrm>
              <a:off x="9068006" y="312301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특성</a:t>
              </a:r>
              <a:endParaRPr lang="en-US" altLang="ko-KR" sz="11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04F3885-C2D5-A858-6512-06D79C922DAC}"/>
                </a:ext>
              </a:extLst>
            </p:cNvPr>
            <p:cNvSpPr txBox="1"/>
            <p:nvPr/>
          </p:nvSpPr>
          <p:spPr>
            <a:xfrm>
              <a:off x="2131931" y="2629969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네트워크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85E7EA-4335-779B-7169-EAE6AC888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45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09251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그래프 </a:t>
            </a:r>
            <a:r>
              <a:rPr lang="ko-KR" altLang="en-US" sz="2000" dirty="0" err="1">
                <a:latin typeface="+mj-ea"/>
                <a:ea typeface="+mj-ea"/>
              </a:rPr>
              <a:t>합성곱</a:t>
            </a:r>
            <a:r>
              <a:rPr lang="ko-KR" altLang="en-US" sz="2000" dirty="0">
                <a:latin typeface="+mj-ea"/>
                <a:ea typeface="+mj-ea"/>
              </a:rPr>
              <a:t> 네트워크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54648" y="1531160"/>
            <a:ext cx="6869188" cy="3616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네트워크 구조는 다음과 같음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리드아웃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특성</a:t>
            </a:r>
            <a:r>
              <a:rPr lang="en-US" altLang="ko-KR" sz="1400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행렬을 하나의 벡터로 변환하는 함수임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전체 노드의 특성 벡터에 대해 평균을 구하고 그래프 전체를 표현하는 벡터를 생성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GCN</a:t>
            </a:r>
            <a:r>
              <a:rPr lang="ko-KR" altLang="en-US" sz="1400" dirty="0">
                <a:latin typeface="+mn-ea"/>
              </a:rPr>
              <a:t>에서 가장 중요한 부분은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그래프 </a:t>
            </a:r>
            <a:r>
              <a:rPr lang="ko-KR" altLang="en-US" sz="1400" dirty="0" err="1">
                <a:solidFill>
                  <a:schemeClr val="accent4"/>
                </a:solidFill>
                <a:latin typeface="+mn-ea"/>
              </a:rPr>
              <a:t>합성곱층임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그래프 </a:t>
            </a:r>
            <a:r>
              <a:rPr lang="ko-KR" altLang="en-US" sz="1400" dirty="0" err="1">
                <a:latin typeface="+mn-ea"/>
              </a:rPr>
              <a:t>합성곱층을</a:t>
            </a:r>
            <a:r>
              <a:rPr lang="ko-KR" altLang="en-US" sz="1400" dirty="0">
                <a:latin typeface="+mn-ea"/>
              </a:rPr>
              <a:t> 이용한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그래프 형태의 데이터는 행렬 데이터로 변환되어 딥러닝</a:t>
            </a:r>
            <a:br>
              <a:rPr lang="en-US" altLang="ko-KR" sz="1400" dirty="0">
                <a:solidFill>
                  <a:schemeClr val="accent4"/>
                </a:solidFill>
                <a:latin typeface="+mn-ea"/>
              </a:rPr>
            </a:b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알고리즘을 적용할 수 있기 때문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GCN</a:t>
            </a:r>
            <a:r>
              <a:rPr lang="ko-KR" altLang="en-US" sz="1400" dirty="0">
                <a:latin typeface="+mn-ea"/>
              </a:rPr>
              <a:t>은 다음과 같은 곳에서 활용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SNS</a:t>
            </a:r>
            <a:r>
              <a:rPr lang="ko-KR" altLang="en-US" sz="1400" dirty="0">
                <a:latin typeface="+mn-ea"/>
              </a:rPr>
              <a:t>에서 관계 네트워크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학술 연구에서 인용 </a:t>
            </a:r>
            <a:r>
              <a:rPr lang="ko-KR" altLang="en-US" sz="1400" dirty="0" err="1">
                <a:latin typeface="+mn-ea"/>
              </a:rPr>
              <a:t>네트워트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- 3D Mesh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6DE19-2D99-BE4E-8E6E-27A156162D70}"/>
              </a:ext>
            </a:extLst>
          </p:cNvPr>
          <p:cNvSpPr txBox="1"/>
          <p:nvPr/>
        </p:nvSpPr>
        <p:spPr>
          <a:xfrm>
            <a:off x="192228" y="100159"/>
            <a:ext cx="4668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5.</a:t>
            </a:r>
            <a:r>
              <a:rPr lang="ko-KR" altLang="en-US" sz="3200" dirty="0">
                <a:latin typeface="+mj-ea"/>
                <a:ea typeface="+mj-ea"/>
              </a:rPr>
              <a:t>그래프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r>
              <a:rPr lang="ko-KR" altLang="en-US" sz="3200" dirty="0">
                <a:latin typeface="+mj-ea"/>
                <a:ea typeface="+mj-ea"/>
              </a:rPr>
              <a:t> 네트워크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82F0353-FE1C-EA8E-4F89-E14F0CC14F1B}"/>
              </a:ext>
            </a:extLst>
          </p:cNvPr>
          <p:cNvGrpSpPr/>
          <p:nvPr/>
        </p:nvGrpSpPr>
        <p:grpSpPr>
          <a:xfrm>
            <a:off x="7536180" y="1531160"/>
            <a:ext cx="3703508" cy="4430851"/>
            <a:chOff x="4480560" y="1379422"/>
            <a:chExt cx="3825428" cy="503262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2C5E695-0836-C9D4-45BA-4650212F7358}"/>
                </a:ext>
              </a:extLst>
            </p:cNvPr>
            <p:cNvSpPr/>
            <p:nvPr/>
          </p:nvSpPr>
          <p:spPr>
            <a:xfrm>
              <a:off x="4480560" y="2270760"/>
              <a:ext cx="2628900" cy="67056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완전연결층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01B7C20-23DD-F537-14FC-6E7E905F414B}"/>
                </a:ext>
              </a:extLst>
            </p:cNvPr>
            <p:cNvCxnSpPr>
              <a:stCxn id="5" idx="0"/>
            </p:cNvCxnSpPr>
            <p:nvPr/>
          </p:nvCxnSpPr>
          <p:spPr>
            <a:xfrm flipV="1">
              <a:off x="5795010" y="1661160"/>
              <a:ext cx="0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2D7819C-8CEC-4BE3-4EE6-0F3EA11A03BE}"/>
                </a:ext>
              </a:extLst>
            </p:cNvPr>
            <p:cNvSpPr/>
            <p:nvPr/>
          </p:nvSpPr>
          <p:spPr>
            <a:xfrm>
              <a:off x="4480560" y="3550920"/>
              <a:ext cx="2628900" cy="67056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리드아웃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B524F35-945D-31AB-39AB-2D5AC34FC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5010" y="2941320"/>
              <a:ext cx="0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3014760-8613-4372-1332-6EF04599340F}"/>
                </a:ext>
              </a:extLst>
            </p:cNvPr>
            <p:cNvSpPr/>
            <p:nvPr/>
          </p:nvSpPr>
          <p:spPr>
            <a:xfrm>
              <a:off x="4480560" y="4831080"/>
              <a:ext cx="2628900" cy="67056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그래프 </a:t>
              </a:r>
              <a:r>
                <a:rPr lang="ko-KR" altLang="en-US" dirty="0" err="1">
                  <a:solidFill>
                    <a:schemeClr val="tx1"/>
                  </a:solidFill>
                </a:rPr>
                <a:t>합성곱층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C80809E-77D9-6F79-3858-DA48BF9D3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5010" y="4221480"/>
              <a:ext cx="0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B23A0B8-6EE2-AE2D-EC6C-D04188FBA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060" y="5501640"/>
              <a:ext cx="0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15EFD6-5E53-CFD3-5439-183BD3E4726E}"/>
                </a:ext>
              </a:extLst>
            </p:cNvPr>
            <p:cNvSpPr txBox="1"/>
            <p:nvPr/>
          </p:nvSpPr>
          <p:spPr>
            <a:xfrm>
              <a:off x="5245635" y="6135052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그래프 데이터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DBF49D4-446D-E2D2-E72E-B17EB0478A4F}"/>
                </a:ext>
              </a:extLst>
            </p:cNvPr>
            <p:cNvSpPr/>
            <p:nvPr/>
          </p:nvSpPr>
          <p:spPr>
            <a:xfrm>
              <a:off x="5651010" y="3112620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CF8CC14-D4D7-8FBE-7BD8-C6908326206B}"/>
                </a:ext>
              </a:extLst>
            </p:cNvPr>
            <p:cNvCxnSpPr>
              <a:stCxn id="24" idx="2"/>
              <a:endCxn id="24" idx="6"/>
            </p:cNvCxnSpPr>
            <p:nvPr/>
          </p:nvCxnSpPr>
          <p:spPr>
            <a:xfrm>
              <a:off x="5651010" y="3256620"/>
              <a:ext cx="288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1ACB4F7-9562-0244-4D38-351518EFFBC4}"/>
                </a:ext>
              </a:extLst>
            </p:cNvPr>
            <p:cNvCxnSpPr>
              <a:stCxn id="24" idx="0"/>
              <a:endCxn id="24" idx="4"/>
            </p:cNvCxnSpPr>
            <p:nvPr/>
          </p:nvCxnSpPr>
          <p:spPr>
            <a:xfrm>
              <a:off x="5795010" y="3112620"/>
              <a:ext cx="0" cy="288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80C379A-332E-0854-D0E7-B4A03FBE3A62}"/>
                </a:ext>
              </a:extLst>
            </p:cNvPr>
            <p:cNvCxnSpPr>
              <a:cxnSpLocks/>
              <a:endCxn id="24" idx="6"/>
            </p:cNvCxnSpPr>
            <p:nvPr/>
          </p:nvCxnSpPr>
          <p:spPr>
            <a:xfrm flipH="1">
              <a:off x="5939010" y="3256620"/>
              <a:ext cx="187149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B535626-C69E-1938-B978-C58E890C2B06}"/>
                </a:ext>
              </a:extLst>
            </p:cNvPr>
            <p:cNvCxnSpPr>
              <a:cxnSpLocks/>
            </p:cNvCxnSpPr>
            <p:nvPr/>
          </p:nvCxnSpPr>
          <p:spPr>
            <a:xfrm>
              <a:off x="7810500" y="3246120"/>
              <a:ext cx="0" cy="28651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6B6957C-B030-4CE1-4D39-1FCC6E2ACFD9}"/>
                </a:ext>
              </a:extLst>
            </p:cNvPr>
            <p:cNvSpPr txBox="1"/>
            <p:nvPr/>
          </p:nvSpPr>
          <p:spPr>
            <a:xfrm>
              <a:off x="7315011" y="6135052"/>
              <a:ext cx="990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그래프 특성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60AD1F-506A-C390-68D7-D438D87A7820}"/>
                </a:ext>
              </a:extLst>
            </p:cNvPr>
            <p:cNvSpPr txBox="1"/>
            <p:nvPr/>
          </p:nvSpPr>
          <p:spPr>
            <a:xfrm>
              <a:off x="5168691" y="1379422"/>
              <a:ext cx="1213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회귀 혹은 분류</a:t>
              </a: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45DDC-E2BF-D5D2-18BC-3C3B0818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170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40803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설명가능한 </a:t>
            </a:r>
            <a:r>
              <a:rPr lang="en-US" altLang="ko-KR" sz="2000" dirty="0">
                <a:latin typeface="+mj-ea"/>
                <a:ea typeface="+mj-ea"/>
              </a:rPr>
              <a:t>CNN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</a:t>
            </a:r>
            <a:r>
              <a:rPr lang="ko-KR" altLang="en-US" sz="3200" dirty="0">
                <a:latin typeface="+mj-ea"/>
                <a:ea typeface="+mj-ea"/>
              </a:rPr>
              <a:t>설명 가능한 </a:t>
            </a:r>
            <a:r>
              <a:rPr lang="en-US" altLang="ko-KR" sz="3200" dirty="0">
                <a:latin typeface="+mj-ea"/>
                <a:ea typeface="+mj-ea"/>
              </a:rPr>
              <a:t>CNN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10017486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설명가능한 </a:t>
            </a:r>
            <a:r>
              <a:rPr lang="en-US" altLang="ko-KR" sz="1600" dirty="0">
                <a:latin typeface="+mn-ea"/>
              </a:rPr>
              <a:t>CNN</a:t>
            </a:r>
            <a:r>
              <a:rPr lang="ko-KR" altLang="en-US" sz="1600" dirty="0">
                <a:latin typeface="+mn-ea"/>
              </a:rPr>
              <a:t>은 딥러닝 처리 결과를 사람이 이해할 수 있는 방식으로 제시하는 기술임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CNN</a:t>
            </a:r>
            <a:r>
              <a:rPr lang="ko-KR" altLang="en-US" sz="1600" dirty="0">
                <a:latin typeface="+mn-ea"/>
              </a:rPr>
              <a:t>은 블랙박스와 같이 내부에서 어떻게 동작하는지 설명하기 어려움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</a:t>
            </a:r>
            <a:r>
              <a:rPr lang="en-US" altLang="ko-KR" sz="1600" dirty="0">
                <a:latin typeface="+mn-ea"/>
              </a:rPr>
              <a:t>CNN</a:t>
            </a:r>
            <a:r>
              <a:rPr lang="ko-KR" altLang="en-US" sz="1600" dirty="0">
                <a:latin typeface="+mn-ea"/>
              </a:rPr>
              <a:t>으로 얻은 결과는 신뢰하기 어려움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이를 해결하기 위해 </a:t>
            </a:r>
            <a:r>
              <a:rPr lang="en-US" altLang="ko-KR" sz="1600" dirty="0">
                <a:solidFill>
                  <a:schemeClr val="accent4"/>
                </a:solidFill>
                <a:latin typeface="+mn-ea"/>
              </a:rPr>
              <a:t>CNN 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처리 과정을 시각화 할 필요성이 있음</a:t>
            </a:r>
            <a:endParaRPr lang="en-US" altLang="ko-KR" sz="1600" dirty="0">
              <a:solidFill>
                <a:schemeClr val="accent4"/>
              </a:solidFill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7C8AE4-5BA1-96C9-1921-563557F1172B}"/>
              </a:ext>
            </a:extLst>
          </p:cNvPr>
          <p:cNvGrpSpPr/>
          <p:nvPr/>
        </p:nvGrpSpPr>
        <p:grpSpPr>
          <a:xfrm>
            <a:off x="2428738" y="3172366"/>
            <a:ext cx="6188526" cy="914400"/>
            <a:chOff x="2880064" y="4707685"/>
            <a:chExt cx="6188526" cy="9144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F9A090D-1179-5E83-060B-40DDA58AB821}"/>
                </a:ext>
              </a:extLst>
            </p:cNvPr>
            <p:cNvSpPr/>
            <p:nvPr/>
          </p:nvSpPr>
          <p:spPr>
            <a:xfrm>
              <a:off x="4495308" y="4707685"/>
              <a:ext cx="2914282" cy="9144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블랙박스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dirty="0" err="1">
                  <a:solidFill>
                    <a:schemeClr val="tx1"/>
                  </a:solidFill>
                </a:rPr>
                <a:t>blackbox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1F28B2C-D8C4-E604-E687-8A226FA396BB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3691029" y="5164885"/>
              <a:ext cx="8042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2CA92F5-9EEB-6062-20D8-6B6BCB80CE56}"/>
                </a:ext>
              </a:extLst>
            </p:cNvPr>
            <p:cNvCxnSpPr/>
            <p:nvPr/>
          </p:nvCxnSpPr>
          <p:spPr>
            <a:xfrm>
              <a:off x="7409590" y="5164885"/>
              <a:ext cx="8042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1AC1E3-78DA-D00A-CDB4-34F0423F11B5}"/>
                </a:ext>
              </a:extLst>
            </p:cNvPr>
            <p:cNvSpPr txBox="1"/>
            <p:nvPr/>
          </p:nvSpPr>
          <p:spPr>
            <a:xfrm>
              <a:off x="2880064" y="4964319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입력 </a:t>
              </a:r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4A1F7D-458E-3DEC-4576-B127E422A25A}"/>
                </a:ext>
              </a:extLst>
            </p:cNvPr>
            <p:cNvSpPr txBox="1"/>
            <p:nvPr/>
          </p:nvSpPr>
          <p:spPr>
            <a:xfrm>
              <a:off x="8213869" y="4980219"/>
              <a:ext cx="854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출력 </a:t>
              </a:r>
              <a:r>
                <a:rPr lang="en-US" altLang="ko-KR" dirty="0"/>
                <a:t>y</a:t>
              </a: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8D02A3-7CC3-3DBA-469B-21C73EB1866B}"/>
              </a:ext>
            </a:extLst>
          </p:cNvPr>
          <p:cNvSpPr txBox="1"/>
          <p:nvPr/>
        </p:nvSpPr>
        <p:spPr>
          <a:xfrm>
            <a:off x="492380" y="4181912"/>
            <a:ext cx="9323386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CNN</a:t>
            </a:r>
            <a:r>
              <a:rPr lang="ko-KR" altLang="en-US" sz="1600" dirty="0">
                <a:latin typeface="+mn-ea"/>
              </a:rPr>
              <a:t>을 구성하는 각 중간 계층부터 최종 분류까지 입력된 이미지에서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특성이 어떻게 추출되고 학습하는지를 시각적으로 설명할 수 있어야 결과에 대한 신뢰성을 얻을 수 있음</a:t>
            </a:r>
            <a:endParaRPr lang="en-US" altLang="ko-KR" sz="16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CNN</a:t>
            </a:r>
            <a:r>
              <a:rPr lang="ko-KR" altLang="en-US" sz="1600" dirty="0">
                <a:latin typeface="+mn-ea"/>
              </a:rPr>
              <a:t>의 시각화 방법에는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필터에 대한 시각화</a:t>
            </a:r>
            <a:r>
              <a:rPr lang="ko-KR" altLang="en-US" sz="1600" dirty="0">
                <a:latin typeface="+mn-ea"/>
              </a:rPr>
              <a:t>와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특성 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맵에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 대한 시각화</a:t>
            </a:r>
            <a:r>
              <a:rPr lang="ko-KR" altLang="en-US" sz="1600" dirty="0">
                <a:latin typeface="+mn-ea"/>
              </a:rPr>
              <a:t>가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E63E21-433B-E9B3-EFD3-799B892B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246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특성 맵 시각화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788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</a:t>
            </a:r>
            <a:r>
              <a:rPr lang="ko-KR" altLang="en-US" sz="3200" dirty="0">
                <a:latin typeface="+mj-ea"/>
                <a:ea typeface="+mj-ea"/>
              </a:rPr>
              <a:t>설명 가능한 </a:t>
            </a:r>
            <a:r>
              <a:rPr lang="en-US" altLang="ko-KR" sz="3200" dirty="0">
                <a:latin typeface="+mj-ea"/>
                <a:ea typeface="+mj-ea"/>
              </a:rPr>
              <a:t>CNN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10894329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특성 </a:t>
            </a:r>
            <a:r>
              <a:rPr lang="ko-KR" altLang="en-US" sz="1600" dirty="0" err="1">
                <a:latin typeface="+mn-ea"/>
              </a:rPr>
              <a:t>맵은</a:t>
            </a:r>
            <a:r>
              <a:rPr lang="ko-KR" altLang="en-US" sz="1600" dirty="0">
                <a:latin typeface="+mn-ea"/>
              </a:rPr>
              <a:t> 입력 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이미지 또는 다른 특성 </a:t>
            </a:r>
            <a:r>
              <a:rPr lang="ko-KR" altLang="en-US" sz="1600" dirty="0" err="1">
                <a:solidFill>
                  <a:schemeClr val="accent4"/>
                </a:solidFill>
                <a:latin typeface="+mn-ea"/>
              </a:rPr>
              <a:t>맵처럼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 필터를 입력에 적용한 결과임</a:t>
            </a:r>
            <a:endParaRPr lang="en-US" altLang="ko-KR" sz="16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따라서 특성 입력 이미지에 대한 특성 </a:t>
            </a:r>
            <a:r>
              <a:rPr lang="ko-KR" altLang="en-US" sz="1600" dirty="0" err="1">
                <a:latin typeface="+mn-ea"/>
              </a:rPr>
              <a:t>맵을</a:t>
            </a:r>
            <a:r>
              <a:rPr lang="ko-KR" altLang="en-US" sz="1600" dirty="0">
                <a:latin typeface="+mn-ea"/>
              </a:rPr>
              <a:t> 시각화 한다는 의미는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특성 </a:t>
            </a:r>
            <a:r>
              <a:rPr lang="ko-KR" altLang="en-US" sz="1600" dirty="0" err="1">
                <a:latin typeface="+mn-ea"/>
              </a:rPr>
              <a:t>맵에서</a:t>
            </a:r>
            <a:r>
              <a:rPr lang="ko-KR" altLang="en-US" sz="1600" dirty="0">
                <a:latin typeface="+mn-ea"/>
              </a:rPr>
              <a:t> 입력 특성을  감지하는 방법을 이해할 수 있도록 돕는 것임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먼저 이미지 분석 및 처리를 쉽게 할 수 있도록 도와주는 라이브러리인 </a:t>
            </a:r>
            <a:r>
              <a:rPr lang="en-US" altLang="ko-KR" sz="1600" dirty="0">
                <a:latin typeface="+mn-ea"/>
              </a:rPr>
              <a:t>PIL</a:t>
            </a:r>
            <a:r>
              <a:rPr lang="ko-KR" altLang="en-US" sz="1600" dirty="0">
                <a:latin typeface="+mn-ea"/>
              </a:rPr>
              <a:t>을 설치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PIL</a:t>
            </a:r>
            <a:r>
              <a:rPr lang="ko-KR" altLang="en-US" sz="1600" dirty="0">
                <a:latin typeface="+mn-ea"/>
              </a:rPr>
              <a:t>은 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다양한 이미지 파일 형식을 지원하며</a:t>
            </a:r>
            <a:r>
              <a:rPr lang="en-US" altLang="ko-KR" sz="1600" dirty="0">
                <a:solidFill>
                  <a:schemeClr val="accent4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 강력한 이미지 처리와 그래픽 기능을 제공하는 이미지 프로세싱 라이브러리임</a:t>
            </a:r>
            <a:endParaRPr lang="en-US" altLang="ko-KR" sz="16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72848-1CE5-B34A-E9E7-ECEA31187009}"/>
              </a:ext>
            </a:extLst>
          </p:cNvPr>
          <p:cNvSpPr txBox="1"/>
          <p:nvPr/>
        </p:nvSpPr>
        <p:spPr>
          <a:xfrm>
            <a:off x="799679" y="3195057"/>
            <a:ext cx="611598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+mn-ea"/>
              </a:rPr>
              <a:t>&gt; pip install pillow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A7EC95-C2CC-706F-F858-DD431016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79" y="3833768"/>
            <a:ext cx="5375223" cy="252951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996567-5F02-74D0-42FC-2BF6DA37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613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7712368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설명 가능 한 모델을 위해 </a:t>
            </a:r>
            <a:r>
              <a:rPr lang="en-US" altLang="ko-KR" sz="1400" dirty="0">
                <a:latin typeface="+mn-ea"/>
              </a:rPr>
              <a:t>13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ko-KR" altLang="en-US" sz="1400" dirty="0" err="1">
                <a:latin typeface="+mn-ea"/>
              </a:rPr>
              <a:t>합성곱층과</a:t>
            </a:r>
            <a:r>
              <a:rPr lang="ko-KR" altLang="en-US" sz="1400" dirty="0">
                <a:latin typeface="+mn-ea"/>
              </a:rPr>
              <a:t> 두 개의 완전연결층으로 구성된 네트워크를 생성함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이때 </a:t>
            </a:r>
            <a:r>
              <a:rPr lang="ko-KR" altLang="en-US" sz="1400" dirty="0" err="1">
                <a:latin typeface="+mn-ea"/>
              </a:rPr>
              <a:t>합성곱층과</a:t>
            </a:r>
            <a:r>
              <a:rPr lang="ko-KR" altLang="en-US" sz="1400" dirty="0">
                <a:latin typeface="+mn-ea"/>
              </a:rPr>
              <a:t> 완전연결층은 </a:t>
            </a:r>
            <a:r>
              <a:rPr lang="ko-KR" altLang="en-US" sz="1400" dirty="0" err="1">
                <a:solidFill>
                  <a:schemeClr val="accent4"/>
                </a:solidFill>
                <a:latin typeface="+mn-ea"/>
              </a:rPr>
              <a:t>렐루라는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 활성화 함수를 사용하도록 함</a:t>
            </a:r>
            <a:endParaRPr lang="en-US" altLang="ko-KR" sz="16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특성 맵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시각화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</a:t>
            </a:r>
            <a:r>
              <a:rPr lang="ko-KR" altLang="en-US" sz="3200" dirty="0">
                <a:latin typeface="+mj-ea"/>
                <a:ea typeface="+mj-ea"/>
              </a:rPr>
              <a:t>설명 가능한 </a:t>
            </a:r>
            <a:r>
              <a:rPr lang="en-US" altLang="ko-KR" sz="3200" dirty="0">
                <a:latin typeface="+mj-ea"/>
                <a:ea typeface="+mj-ea"/>
              </a:rPr>
              <a:t>CNN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27E581-E09F-70D4-4E0F-72C56BBD5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75" y="2103187"/>
            <a:ext cx="3375755" cy="4282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621ECB-1073-48AF-CD46-3D6F21AB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2" b="14228"/>
          <a:stretch/>
        </p:blipFill>
        <p:spPr>
          <a:xfrm>
            <a:off x="4348564" y="2103186"/>
            <a:ext cx="3375755" cy="428220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3719F1-FC3B-809C-17AC-764ED912F696}"/>
              </a:ext>
            </a:extLst>
          </p:cNvPr>
          <p:cNvGrpSpPr/>
          <p:nvPr/>
        </p:nvGrpSpPr>
        <p:grpSpPr>
          <a:xfrm>
            <a:off x="7782377" y="2103187"/>
            <a:ext cx="3487448" cy="636775"/>
            <a:chOff x="7782377" y="2103187"/>
            <a:chExt cx="3487448" cy="6367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DE4621D-5A2C-B4BD-3BAB-81212C347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7867"/>
            <a:stretch/>
          </p:blipFill>
          <p:spPr>
            <a:xfrm>
              <a:off x="7782377" y="2103187"/>
              <a:ext cx="3487448" cy="63677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32AF3C1-30F1-069F-B7C0-C57314C4CC81}"/>
                </a:ext>
              </a:extLst>
            </p:cNvPr>
            <p:cNvSpPr/>
            <p:nvPr/>
          </p:nvSpPr>
          <p:spPr>
            <a:xfrm>
              <a:off x="8110538" y="2609850"/>
              <a:ext cx="1147762" cy="1301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CB6133-DD4A-C3A0-E954-32DA49D42125}"/>
              </a:ext>
            </a:extLst>
          </p:cNvPr>
          <p:cNvSpPr txBox="1"/>
          <p:nvPr/>
        </p:nvSpPr>
        <p:spPr>
          <a:xfrm>
            <a:off x="7774953" y="2850146"/>
            <a:ext cx="3866920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로그 </a:t>
            </a:r>
            <a:r>
              <a:rPr lang="ko-KR" altLang="en-US" sz="1400" dirty="0" err="1">
                <a:latin typeface="+mn-ea"/>
              </a:rPr>
              <a:t>소프트맥스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log_softmax</a:t>
            </a:r>
            <a:r>
              <a:rPr lang="en-US" altLang="ko-KR" sz="1400" dirty="0">
                <a:latin typeface="+mn-ea"/>
              </a:rPr>
              <a:t>())</a:t>
            </a:r>
            <a:r>
              <a:rPr lang="ko-KR" altLang="en-US" sz="1400" dirty="0">
                <a:latin typeface="+mn-ea"/>
              </a:rPr>
              <a:t>는 신경망말단의 </a:t>
            </a:r>
            <a:r>
              <a:rPr lang="ko-KR" altLang="en-US" sz="1400" dirty="0" err="1">
                <a:latin typeface="+mn-ea"/>
              </a:rPr>
              <a:t>결괏값들을</a:t>
            </a:r>
            <a:r>
              <a:rPr lang="ko-KR" altLang="en-US" sz="1400" dirty="0">
                <a:latin typeface="+mn-ea"/>
              </a:rPr>
              <a:t> 확률 개념으로 해석하기위해 </a:t>
            </a:r>
            <a:r>
              <a:rPr lang="ko-KR" altLang="en-US" sz="1400" dirty="0" err="1">
                <a:latin typeface="+mn-ea"/>
              </a:rPr>
              <a:t>소프트맥스</a:t>
            </a:r>
            <a:r>
              <a:rPr lang="ko-KR" altLang="en-US" sz="1400" dirty="0">
                <a:latin typeface="+mn-ea"/>
              </a:rPr>
              <a:t> 함수의 결과에 </a:t>
            </a:r>
            <a:r>
              <a:rPr lang="en-US" altLang="ko-KR" sz="1400" dirty="0">
                <a:latin typeface="+mn-ea"/>
              </a:rPr>
              <a:t>log </a:t>
            </a:r>
            <a:r>
              <a:rPr lang="ko-KR" altLang="en-US" sz="1400" dirty="0">
                <a:latin typeface="+mn-ea"/>
              </a:rPr>
              <a:t>값을 취한 연산임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소프트 맥스를 사용하지 않고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로그 소프트 맥스를 사용하는 이유는 소프트 맥스는 기울기 소멸 문제에 취약하기 때문 </a:t>
            </a:r>
            <a:endParaRPr lang="en-US" altLang="ko-KR" sz="16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30317-F9E4-B3D6-14A4-27769429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095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특성 추출 기법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4915128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앞에서 생성된 모델을 </a:t>
            </a:r>
            <a:r>
              <a:rPr lang="en-US" altLang="ko-KR" sz="1200" dirty="0">
                <a:latin typeface="+mn-ea"/>
              </a:rPr>
              <a:t>model = XAI( )</a:t>
            </a:r>
            <a:r>
              <a:rPr lang="ko-KR" altLang="en-US" sz="1200" dirty="0">
                <a:latin typeface="+mn-ea"/>
              </a:rPr>
              <a:t>로 </a:t>
            </a:r>
            <a:r>
              <a:rPr lang="ko-KR" altLang="en-US" sz="1200" dirty="0" err="1">
                <a:latin typeface="+mn-ea"/>
              </a:rPr>
              <a:t>객체화한</a:t>
            </a:r>
            <a:r>
              <a:rPr lang="ko-KR" altLang="en-US" sz="1200" dirty="0">
                <a:latin typeface="+mn-ea"/>
              </a:rPr>
              <a:t> 후 장치에 할당함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7ECBF0-D218-2342-55F2-A46895F7B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76" y="1824860"/>
            <a:ext cx="1195620" cy="594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441FA-14E4-BC6D-364D-83E9B88CFD87}"/>
              </a:ext>
            </a:extLst>
          </p:cNvPr>
          <p:cNvSpPr txBox="1"/>
          <p:nvPr/>
        </p:nvSpPr>
        <p:spPr>
          <a:xfrm>
            <a:off x="492380" y="2441336"/>
            <a:ext cx="4447051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XAI( ) : model</a:t>
            </a:r>
            <a:r>
              <a:rPr lang="ko-KR" altLang="en-US" sz="1200" dirty="0">
                <a:latin typeface="+mn-ea"/>
              </a:rPr>
              <a:t>이라는 이름의 객체를 생성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model.to(device) :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을 장치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cpu</a:t>
            </a:r>
            <a:r>
              <a:rPr lang="ko-KR" altLang="en-US" sz="1200" dirty="0">
                <a:latin typeface="+mn-ea"/>
              </a:rPr>
              <a:t>혹은 </a:t>
            </a:r>
            <a:r>
              <a:rPr lang="en-US" altLang="ko-KR" sz="1200" dirty="0" err="1">
                <a:latin typeface="+mn-ea"/>
              </a:rPr>
              <a:t>gpu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에 할당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n-ea"/>
              </a:rPr>
              <a:t>model.eval</a:t>
            </a:r>
            <a:r>
              <a:rPr lang="en-US" altLang="ko-KR" sz="1200" dirty="0">
                <a:latin typeface="+mn-ea"/>
              </a:rPr>
              <a:t>( ) : </a:t>
            </a:r>
            <a:r>
              <a:rPr lang="ko-KR" altLang="en-US" sz="1200" dirty="0">
                <a:latin typeface="+mn-ea"/>
              </a:rPr>
              <a:t>테스트 데이터에 대한 모델 평가 용도로 사용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19C142-E5CA-FB76-9EA1-B4F898489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1622"/>
            <a:ext cx="4447051" cy="4242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15C4BE-7A7C-31FF-381F-3DE43E11C250}"/>
              </a:ext>
            </a:extLst>
          </p:cNvPr>
          <p:cNvSpPr txBox="1"/>
          <p:nvPr/>
        </p:nvSpPr>
        <p:spPr>
          <a:xfrm>
            <a:off x="492380" y="4088310"/>
            <a:ext cx="4764446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특성 </a:t>
            </a:r>
            <a:r>
              <a:rPr lang="ko-KR" altLang="en-US" sz="1200" dirty="0" err="1">
                <a:latin typeface="+mn-ea"/>
              </a:rPr>
              <a:t>맵은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합성곱층을</a:t>
            </a:r>
            <a:r>
              <a:rPr lang="ko-KR" altLang="en-US" sz="1200" dirty="0">
                <a:latin typeface="+mn-ea"/>
              </a:rPr>
              <a:t> 입력 이미지와 필터를 연산하여 얻은 결과임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따라 서 </a:t>
            </a:r>
            <a:r>
              <a:rPr lang="ko-KR" altLang="en-US" sz="1200" dirty="0" err="1">
                <a:latin typeface="+mn-ea"/>
              </a:rPr>
              <a:t>합성곱층에서</a:t>
            </a:r>
            <a:r>
              <a:rPr lang="ko-KR" altLang="en-US" sz="1200" dirty="0">
                <a:latin typeface="+mn-ea"/>
              </a:rPr>
              <a:t> 입력과 출력을 알 수 있다면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특성 </a:t>
            </a:r>
            <a:r>
              <a:rPr lang="ko-KR" altLang="en-US" sz="1200" dirty="0" err="1">
                <a:latin typeface="+mn-ea"/>
              </a:rPr>
              <a:t>맵에</a:t>
            </a:r>
            <a:r>
              <a:rPr lang="ko-KR" altLang="en-US" sz="1200" dirty="0">
                <a:latin typeface="+mn-ea"/>
              </a:rPr>
              <a:t> 대한 값들을 확인할 수 있음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AA0846-0490-C906-9258-9EABE8DE6987}"/>
              </a:ext>
            </a:extLst>
          </p:cNvPr>
          <p:cNvSpPr txBox="1"/>
          <p:nvPr/>
        </p:nvSpPr>
        <p:spPr>
          <a:xfrm>
            <a:off x="192228" y="100159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</a:t>
            </a:r>
            <a:r>
              <a:rPr lang="ko-KR" altLang="en-US" sz="3200" dirty="0">
                <a:latin typeface="+mj-ea"/>
                <a:ea typeface="+mj-ea"/>
              </a:rPr>
              <a:t>설명 가능한 </a:t>
            </a:r>
            <a:r>
              <a:rPr lang="en-US" altLang="ko-KR" sz="3200" dirty="0">
                <a:latin typeface="+mj-ea"/>
                <a:ea typeface="+mj-ea"/>
              </a:rPr>
              <a:t>CNN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CF08A4-20CC-19D5-20CB-10DAF4A7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498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449834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특성 </a:t>
            </a:r>
            <a:r>
              <a:rPr lang="ko-KR" altLang="en-US" sz="2000" dirty="0" err="1">
                <a:latin typeface="+mj-ea"/>
                <a:ea typeface="+mj-ea"/>
              </a:rPr>
              <a:t>맵을</a:t>
            </a:r>
            <a:r>
              <a:rPr lang="ko-KR" altLang="en-US" sz="2000" dirty="0">
                <a:latin typeface="+mj-ea"/>
                <a:ea typeface="+mj-ea"/>
              </a:rPr>
              <a:t> 확인하기 위한 클래스 정의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10370147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파이토치는</a:t>
            </a:r>
            <a:r>
              <a:rPr lang="ko-KR" altLang="en-US" sz="1400" dirty="0">
                <a:latin typeface="+mn-ea"/>
              </a:rPr>
              <a:t> 매 계층마다 </a:t>
            </a:r>
            <a:r>
              <a:rPr lang="en-US" altLang="ko-KR" sz="1400" dirty="0">
                <a:latin typeface="+mn-ea"/>
              </a:rPr>
              <a:t>print</a:t>
            </a:r>
            <a:r>
              <a:rPr lang="ko-KR" altLang="en-US" sz="1400" dirty="0">
                <a:latin typeface="+mn-ea"/>
              </a:rPr>
              <a:t>문을 사용하지 않더라도 </a:t>
            </a:r>
            <a:r>
              <a:rPr lang="en-US" altLang="ko-KR" sz="1400" dirty="0">
                <a:latin typeface="+mn-ea"/>
              </a:rPr>
              <a:t>hook </a:t>
            </a:r>
            <a:r>
              <a:rPr lang="ko-KR" altLang="en-US" sz="1400" dirty="0">
                <a:latin typeface="+mn-ea"/>
              </a:rPr>
              <a:t>기능을 사용하여 각 계층의 활성화 함수 및 기울기 값을 확인 할 수 있음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따라서 </a:t>
            </a:r>
            <a:r>
              <a:rPr lang="en-US" altLang="ko-KR" sz="1400" dirty="0" err="1">
                <a:latin typeface="+mn-ea"/>
              </a:rPr>
              <a:t>register_forward_hook</a:t>
            </a:r>
            <a:r>
              <a:rPr lang="ko-KR" altLang="en-US" sz="1400" dirty="0">
                <a:latin typeface="+mn-ea"/>
              </a:rPr>
              <a:t>의 목적은 </a:t>
            </a:r>
            <a:r>
              <a:rPr lang="ko-KR" altLang="en-US" sz="1400" dirty="0" err="1">
                <a:latin typeface="+mn-ea"/>
              </a:rPr>
              <a:t>순전파중에</a:t>
            </a:r>
            <a:r>
              <a:rPr lang="ko-KR" altLang="en-US" sz="1400" dirty="0">
                <a:latin typeface="+mn-ea"/>
              </a:rPr>
              <a:t> 각 네트워크 모듈의 입력 및 출력을 가져옴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2D3530-B520-8384-C17E-81B219E0E3F6}"/>
              </a:ext>
            </a:extLst>
          </p:cNvPr>
          <p:cNvGrpSpPr/>
          <p:nvPr/>
        </p:nvGrpSpPr>
        <p:grpSpPr>
          <a:xfrm>
            <a:off x="492380" y="2159046"/>
            <a:ext cx="4883407" cy="1727154"/>
            <a:chOff x="492380" y="2159046"/>
            <a:chExt cx="5603620" cy="21306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3D1D1E9-4089-A0DA-8906-4EFBA48E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80" y="2159046"/>
              <a:ext cx="5603620" cy="213062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9DC290-E1AB-308D-98DB-6939834014DB}"/>
                </a:ext>
              </a:extLst>
            </p:cNvPr>
            <p:cNvSpPr/>
            <p:nvPr/>
          </p:nvSpPr>
          <p:spPr>
            <a:xfrm>
              <a:off x="1165123" y="2816943"/>
              <a:ext cx="4859593" cy="1813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E399AA-546E-4457-18F7-88839C5C100C}"/>
              </a:ext>
            </a:extLst>
          </p:cNvPr>
          <p:cNvSpPr txBox="1"/>
          <p:nvPr/>
        </p:nvSpPr>
        <p:spPr>
          <a:xfrm>
            <a:off x="192228" y="100159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</a:t>
            </a:r>
            <a:r>
              <a:rPr lang="ko-KR" altLang="en-US" sz="3200" dirty="0">
                <a:latin typeface="+mj-ea"/>
                <a:ea typeface="+mj-ea"/>
              </a:rPr>
              <a:t>설명 가능한 </a:t>
            </a:r>
            <a:r>
              <a:rPr lang="en-US" altLang="ko-KR" sz="3200" dirty="0">
                <a:latin typeface="+mj-ea"/>
                <a:ea typeface="+mj-ea"/>
              </a:rPr>
              <a:t>CNN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5CBF0-0666-E312-C9E5-48BD7356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2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이미지 호출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10399001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cv2.resize</a:t>
            </a:r>
            <a:r>
              <a:rPr lang="ko-KR" altLang="en-US" sz="1400" dirty="0">
                <a:latin typeface="+mn-ea"/>
              </a:rPr>
              <a:t>는 이미지 크기를 변경할 때 사용하며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img</a:t>
            </a:r>
            <a:r>
              <a:rPr lang="ko-KR" altLang="en-US" sz="1400" dirty="0">
                <a:latin typeface="+mn-ea"/>
              </a:rPr>
              <a:t>파일을 </a:t>
            </a:r>
            <a:r>
              <a:rPr lang="en-US" altLang="ko-KR" sz="1400" dirty="0">
                <a:latin typeface="+mn-ea"/>
              </a:rPr>
              <a:t>100,100 </a:t>
            </a:r>
            <a:r>
              <a:rPr lang="ko-KR" altLang="en-US" sz="1400" dirty="0">
                <a:latin typeface="+mn-ea"/>
              </a:rPr>
              <a:t>크기로 </a:t>
            </a:r>
            <a:r>
              <a:rPr lang="ko-KR" altLang="en-US" sz="1400" dirty="0" err="1">
                <a:latin typeface="+mn-ea"/>
              </a:rPr>
              <a:t>보간법을</a:t>
            </a:r>
            <a:r>
              <a:rPr lang="ko-KR" altLang="en-US" sz="1400" dirty="0">
                <a:latin typeface="+mn-ea"/>
              </a:rPr>
              <a:t> 사용하여 변경함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이미지 크기를 변경할 경우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변형된 이미지의 픽셀을 추정해서 값을 할당해야 함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이미지 비율을 변경하면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존재하지 않은 영역에 새로운 픽셀 값을 매핑하거나 존재하는 픽셀들을 압축해서 새로운 값으로 할당해야 됨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이런 상황을 피하고자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이미지상에 존재하는 픽셀 데이터들에 대해 근사 함수를 적용해서 새로운 픽셀 값을 구하는 것이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  <a:latin typeface="+mn-ea"/>
              </a:rPr>
              <a:t>보간법</a:t>
            </a:r>
            <a:endParaRPr lang="en-US" altLang="ko-KR" sz="1400" dirty="0">
              <a:highlight>
                <a:srgbClr val="FFFF00"/>
              </a:highlight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즉 추정해야 하는 픽셀을 </a:t>
            </a:r>
            <a:r>
              <a:rPr lang="ko-KR" altLang="en-US" sz="1400" dirty="0" err="1">
                <a:latin typeface="+mn-ea"/>
              </a:rPr>
              <a:t>보간법을</a:t>
            </a:r>
            <a:r>
              <a:rPr lang="ko-KR" altLang="en-US" sz="1400" dirty="0">
                <a:latin typeface="+mn-ea"/>
              </a:rPr>
              <a:t> 이용하여 값을 할당함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6DE19-2D99-BE4E-8E6E-27A156162D70}"/>
              </a:ext>
            </a:extLst>
          </p:cNvPr>
          <p:cNvSpPr txBox="1"/>
          <p:nvPr/>
        </p:nvSpPr>
        <p:spPr>
          <a:xfrm>
            <a:off x="192228" y="100159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</a:t>
            </a:r>
            <a:r>
              <a:rPr lang="ko-KR" altLang="en-US" sz="3200" dirty="0">
                <a:latin typeface="+mj-ea"/>
                <a:ea typeface="+mj-ea"/>
              </a:rPr>
              <a:t>설명 가능한 </a:t>
            </a:r>
            <a:r>
              <a:rPr lang="en-US" altLang="ko-KR" sz="3200" dirty="0">
                <a:latin typeface="+mj-ea"/>
                <a:ea typeface="+mj-ea"/>
              </a:rPr>
              <a:t>CNN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4854AF-71AA-A57B-E1C3-DCD19F1EF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16" y="3152214"/>
            <a:ext cx="4468125" cy="9707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B31E7C-E9CE-F3D2-2F02-8A2ABAA1A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0" t="1698" r="2019" b="3086"/>
          <a:stretch/>
        </p:blipFill>
        <p:spPr>
          <a:xfrm>
            <a:off x="925616" y="4219200"/>
            <a:ext cx="2516981" cy="146923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15CE71-9C6D-6F90-762C-3354F81A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481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9626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Conv2d </a:t>
            </a:r>
            <a:r>
              <a:rPr lang="ko-KR" altLang="en-US" sz="2000" dirty="0">
                <a:latin typeface="+mj-ea"/>
                <a:ea typeface="+mj-ea"/>
              </a:rPr>
              <a:t>특성 맵 확인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8948283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특성맵을</a:t>
            </a:r>
            <a:r>
              <a:rPr lang="ko-KR" altLang="en-US" sz="1400" dirty="0">
                <a:latin typeface="+mn-ea"/>
              </a:rPr>
              <a:t> 시각적으로 표현함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입력층과 가까운 계층으로 입력 이미지의 형태가 많이 유지되고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학습이 진행될수록 이미지의 변화를 확인할 수 있도록 </a:t>
            </a:r>
            <a:r>
              <a:rPr lang="en-US" altLang="ko-KR" sz="1400" dirty="0">
                <a:latin typeface="+mn-ea"/>
              </a:rPr>
              <a:t>20</a:t>
            </a:r>
            <a:r>
              <a:rPr lang="ko-KR" altLang="en-US" sz="1400" dirty="0">
                <a:latin typeface="+mn-ea"/>
              </a:rPr>
              <a:t>번째 계층과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번째 계층에 대한 특성 </a:t>
            </a:r>
            <a:r>
              <a:rPr lang="ko-KR" altLang="en-US" sz="1400" dirty="0" err="1">
                <a:latin typeface="+mn-ea"/>
              </a:rPr>
              <a:t>맵도</a:t>
            </a:r>
            <a:r>
              <a:rPr lang="ko-KR" altLang="en-US" sz="1400" dirty="0">
                <a:latin typeface="+mn-ea"/>
              </a:rPr>
              <a:t> 함께 살펴봄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6DE19-2D99-BE4E-8E6E-27A156162D70}"/>
              </a:ext>
            </a:extLst>
          </p:cNvPr>
          <p:cNvSpPr txBox="1"/>
          <p:nvPr/>
        </p:nvSpPr>
        <p:spPr>
          <a:xfrm>
            <a:off x="192228" y="100159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</a:t>
            </a:r>
            <a:r>
              <a:rPr lang="ko-KR" altLang="en-US" sz="3200" dirty="0">
                <a:latin typeface="+mj-ea"/>
                <a:ea typeface="+mj-ea"/>
              </a:rPr>
              <a:t>설명 가능한 </a:t>
            </a:r>
            <a:r>
              <a:rPr lang="en-US" altLang="ko-KR" sz="3200" dirty="0">
                <a:latin typeface="+mj-ea"/>
                <a:ea typeface="+mj-ea"/>
              </a:rPr>
              <a:t>CNN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F12BA5-CF3B-4C07-155B-D722E874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2691734"/>
            <a:ext cx="3873143" cy="9804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E13FD5-5D22-47F5-F533-0379153C4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45" y="3733884"/>
            <a:ext cx="6712207" cy="23172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59DE7B-3CF1-1AEE-F8EA-FEA09747D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685" y="3733884"/>
            <a:ext cx="3238500" cy="23145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E3CBB-E840-B0EA-ABE2-AD01BB2B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00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95012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20,40</a:t>
            </a:r>
            <a:r>
              <a:rPr lang="ko-KR" altLang="en-US" sz="2000" dirty="0">
                <a:latin typeface="+mj-ea"/>
                <a:ea typeface="+mj-ea"/>
              </a:rPr>
              <a:t>번째 계층에 대한 </a:t>
            </a:r>
            <a:r>
              <a:rPr lang="ko-KR" altLang="en-US" sz="2000" dirty="0" err="1">
                <a:latin typeface="+mj-ea"/>
                <a:ea typeface="+mj-ea"/>
              </a:rPr>
              <a:t>특성맵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378899"/>
            <a:ext cx="9081332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20</a:t>
            </a:r>
            <a:r>
              <a:rPr lang="ko-KR" altLang="en-US" sz="1600" dirty="0">
                <a:latin typeface="+mn-ea"/>
              </a:rPr>
              <a:t>번째 특성 </a:t>
            </a:r>
            <a:r>
              <a:rPr lang="ko-KR" altLang="en-US" sz="1600" dirty="0" err="1">
                <a:latin typeface="+mn-ea"/>
              </a:rPr>
              <a:t>맵의</a:t>
            </a:r>
            <a:r>
              <a:rPr lang="ko-KR" altLang="en-US" sz="1600" dirty="0">
                <a:latin typeface="+mn-ea"/>
              </a:rPr>
              <a:t> 결과 기준 고양이 이미지의 형태는 찾아볼 수 없음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40</a:t>
            </a:r>
            <a:r>
              <a:rPr lang="ko-KR" altLang="en-US" sz="1600" dirty="0">
                <a:latin typeface="+mn-ea"/>
              </a:rPr>
              <a:t>번째 특성 </a:t>
            </a:r>
            <a:r>
              <a:rPr lang="ko-KR" altLang="en-US" sz="1600" dirty="0" err="1">
                <a:latin typeface="+mn-ea"/>
              </a:rPr>
              <a:t>맵의</a:t>
            </a:r>
            <a:r>
              <a:rPr lang="ko-KR" altLang="en-US" sz="1600" dirty="0">
                <a:latin typeface="+mn-ea"/>
              </a:rPr>
              <a:t> 결과는 원래 이미지에 대한 형태는 찾아 </a:t>
            </a:r>
            <a:r>
              <a:rPr lang="ko-KR" altLang="en-US" sz="1600" dirty="0" err="1">
                <a:latin typeface="+mn-ea"/>
              </a:rPr>
              <a:t>볼수</a:t>
            </a:r>
            <a:r>
              <a:rPr lang="ko-KR" altLang="en-US" sz="1600" dirty="0">
                <a:latin typeface="+mn-ea"/>
              </a:rPr>
              <a:t> 없음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즉 출력층에 가까울수록 원래 형태는 찾아볼 수 없고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이미지 특징들만 전달 되는 것을 확인할 수 있음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6DE19-2D99-BE4E-8E6E-27A156162D70}"/>
              </a:ext>
            </a:extLst>
          </p:cNvPr>
          <p:cNvSpPr txBox="1"/>
          <p:nvPr/>
        </p:nvSpPr>
        <p:spPr>
          <a:xfrm>
            <a:off x="192228" y="100159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</a:t>
            </a:r>
            <a:r>
              <a:rPr lang="ko-KR" altLang="en-US" sz="3200" dirty="0">
                <a:latin typeface="+mj-ea"/>
                <a:ea typeface="+mj-ea"/>
              </a:rPr>
              <a:t>설명 가능한 </a:t>
            </a:r>
            <a:r>
              <a:rPr lang="en-US" altLang="ko-KR" sz="3200" dirty="0">
                <a:latin typeface="+mj-ea"/>
                <a:ea typeface="+mj-ea"/>
              </a:rPr>
              <a:t>CNN</a:t>
            </a:r>
            <a:endParaRPr lang="ko-KR" altLang="en-US" sz="3200" dirty="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1DA2D2-F6BD-F44F-CD14-6FB8C9535609}"/>
              </a:ext>
            </a:extLst>
          </p:cNvPr>
          <p:cNvGrpSpPr/>
          <p:nvPr/>
        </p:nvGrpSpPr>
        <p:grpSpPr>
          <a:xfrm>
            <a:off x="1409764" y="3032796"/>
            <a:ext cx="3228975" cy="2562999"/>
            <a:chOff x="952565" y="2515333"/>
            <a:chExt cx="3228975" cy="25629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C389B32-D89F-86D4-6028-DCB60285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65" y="2515333"/>
              <a:ext cx="3228975" cy="2286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05092C-399A-47CC-8A3C-BC7FCF364C02}"/>
                </a:ext>
              </a:extLst>
            </p:cNvPr>
            <p:cNvSpPr txBox="1"/>
            <p:nvPr/>
          </p:nvSpPr>
          <p:spPr>
            <a:xfrm>
              <a:off x="1664401" y="4801333"/>
              <a:ext cx="18053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</a:t>
              </a:r>
              <a:r>
                <a:rPr lang="ko-KR" altLang="en-US" sz="1200" dirty="0"/>
                <a:t>번째 계층에서 </a:t>
              </a:r>
              <a:r>
                <a:rPr lang="ko-KR" altLang="en-US" sz="1200" dirty="0" err="1"/>
                <a:t>특성맵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A5E58E-819E-A0C2-D6D5-61035954DF3D}"/>
              </a:ext>
            </a:extLst>
          </p:cNvPr>
          <p:cNvGrpSpPr/>
          <p:nvPr/>
        </p:nvGrpSpPr>
        <p:grpSpPr>
          <a:xfrm>
            <a:off x="5560614" y="3032796"/>
            <a:ext cx="3305175" cy="2562999"/>
            <a:chOff x="5800264" y="2515333"/>
            <a:chExt cx="3305175" cy="2562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648DBA-5199-5B93-6EDE-E77FC79E2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827"/>
            <a:stretch/>
          </p:blipFill>
          <p:spPr>
            <a:xfrm>
              <a:off x="5800264" y="2515333"/>
              <a:ext cx="3305175" cy="2286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1634CC-CFB9-1590-77C6-EE27E4CD87A9}"/>
                </a:ext>
              </a:extLst>
            </p:cNvPr>
            <p:cNvSpPr txBox="1"/>
            <p:nvPr/>
          </p:nvSpPr>
          <p:spPr>
            <a:xfrm>
              <a:off x="6550200" y="4801333"/>
              <a:ext cx="18053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40</a:t>
              </a:r>
              <a:r>
                <a:rPr lang="ko-KR" altLang="en-US" sz="1200" dirty="0"/>
                <a:t>번째 계층에서 </a:t>
              </a:r>
              <a:r>
                <a:rPr lang="ko-KR" altLang="en-US" sz="1200" dirty="0" err="1"/>
                <a:t>특성맵</a:t>
              </a:r>
              <a:endParaRPr lang="ko-KR" altLang="en-US" dirty="0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2D0DDD-409B-8633-DCDA-0A94231F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13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1678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3" ma:contentTypeDescription="새 문서를 만듭니다." ma:contentTypeScope="" ma:versionID="28cbcafdac3f30e70652610c9925a7d7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729b06611442ccf9beff0dbaeb165c35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924DFC-B5DA-4401-A995-92F987D7B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C15374-D4B7-4C80-B5FD-E2ACE0F80983}">
  <ds:schemaRefs>
    <ds:schemaRef ds:uri="6df4c73b-aa3d-45f2-a515-8798c4d7911e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21986</TotalTime>
  <Words>883</Words>
  <Application>Microsoft Office PowerPoint</Application>
  <PresentationFormat>와이드스크린</PresentationFormat>
  <Paragraphs>140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나눔스퀘어 네오 Regular</vt:lpstr>
      <vt:lpstr>Arial</vt:lpstr>
      <vt:lpstr>Wingdings</vt:lpstr>
      <vt:lpstr>D2Coding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320</cp:revision>
  <dcterms:created xsi:type="dcterms:W3CDTF">2022-03-07T11:10:45Z</dcterms:created>
  <dcterms:modified xsi:type="dcterms:W3CDTF">2024-01-25T06:51:23Z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